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65"/>
  </p:notesMasterIdLst>
  <p:handoutMasterIdLst>
    <p:handoutMasterId r:id="rId66"/>
  </p:handoutMasterIdLst>
  <p:sldIdLst>
    <p:sldId id="394" r:id="rId3"/>
    <p:sldId id="395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80" r:id="rId12"/>
    <p:sldId id="482" r:id="rId13"/>
    <p:sldId id="520" r:id="rId14"/>
    <p:sldId id="521" r:id="rId15"/>
    <p:sldId id="481" r:id="rId16"/>
    <p:sldId id="483" r:id="rId17"/>
    <p:sldId id="484" r:id="rId18"/>
    <p:sldId id="485" r:id="rId19"/>
    <p:sldId id="486" r:id="rId20"/>
    <p:sldId id="494" r:id="rId21"/>
    <p:sldId id="495" r:id="rId22"/>
    <p:sldId id="522" r:id="rId23"/>
    <p:sldId id="523" r:id="rId24"/>
    <p:sldId id="496" r:id="rId25"/>
    <p:sldId id="524" r:id="rId26"/>
    <p:sldId id="525" r:id="rId27"/>
    <p:sldId id="526" r:id="rId28"/>
    <p:sldId id="516" r:id="rId29"/>
    <p:sldId id="487" r:id="rId30"/>
    <p:sldId id="488" r:id="rId31"/>
    <p:sldId id="527" r:id="rId32"/>
    <p:sldId id="519" r:id="rId33"/>
    <p:sldId id="509" r:id="rId34"/>
    <p:sldId id="510" r:id="rId35"/>
    <p:sldId id="511" r:id="rId36"/>
    <p:sldId id="530" r:id="rId37"/>
    <p:sldId id="531" r:id="rId38"/>
    <p:sldId id="528" r:id="rId39"/>
    <p:sldId id="529" r:id="rId40"/>
    <p:sldId id="533" r:id="rId41"/>
    <p:sldId id="532" r:id="rId42"/>
    <p:sldId id="534" r:id="rId43"/>
    <p:sldId id="535" r:id="rId44"/>
    <p:sldId id="536" r:id="rId45"/>
    <p:sldId id="537" r:id="rId46"/>
    <p:sldId id="538" r:id="rId47"/>
    <p:sldId id="498" r:id="rId48"/>
    <p:sldId id="499" r:id="rId49"/>
    <p:sldId id="500" r:id="rId50"/>
    <p:sldId id="501" r:id="rId51"/>
    <p:sldId id="505" r:id="rId52"/>
    <p:sldId id="539" r:id="rId53"/>
    <p:sldId id="517" r:id="rId54"/>
    <p:sldId id="514" r:id="rId55"/>
    <p:sldId id="515" r:id="rId56"/>
    <p:sldId id="540" r:id="rId57"/>
    <p:sldId id="518" r:id="rId58"/>
    <p:sldId id="507" r:id="rId59"/>
    <p:sldId id="508" r:id="rId60"/>
    <p:sldId id="457" r:id="rId61"/>
    <p:sldId id="468" r:id="rId62"/>
    <p:sldId id="423" r:id="rId63"/>
    <p:sldId id="393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B0761F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>
        <p:scale>
          <a:sx n="70" d="100"/>
          <a:sy n="70" d="100"/>
        </p:scale>
        <p:origin x="43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08-Oct-15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4F6B-97DE-4B36-A56F-B3C20B4B1A6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6298-EBBA-4986-ABA6-590E209DBBC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en.wikipedia.org/wiki/Memoiz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ynamic_programming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87719" y="762000"/>
            <a:ext cx="7807835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87719" y="1974877"/>
            <a:ext cx="7807835" cy="1439398"/>
          </a:xfrm>
        </p:spPr>
        <p:txBody>
          <a:bodyPr>
            <a:normAutofit/>
          </a:bodyPr>
          <a:lstStyle/>
          <a:p>
            <a:r>
              <a:rPr lang="en-US" dirty="0" smtClean="0"/>
              <a:t>Divide-and-Conquer, Dynamic Programming, and Memoization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7719" y="3906914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8427">
            <a:off x="5001474" y="3744684"/>
            <a:ext cx="19759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Dynamic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t="-836" b="1"/>
          <a:stretch/>
        </p:blipFill>
        <p:spPr>
          <a:xfrm>
            <a:off x="7313612" y="3629491"/>
            <a:ext cx="4127783" cy="257725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non-overlapping sub-problems</a:t>
            </a:r>
          </a:p>
          <a:p>
            <a:pPr lvl="1"/>
            <a:r>
              <a:rPr lang="en-US" dirty="0" smtClean="0"/>
              <a:t>Any sub-problem should be solved once only</a:t>
            </a:r>
          </a:p>
          <a:p>
            <a:pPr lvl="1"/>
            <a:r>
              <a:rPr lang="en-US" dirty="0" smtClean="0"/>
              <a:t>Example: recursive factorial</a:t>
            </a:r>
          </a:p>
          <a:p>
            <a:r>
              <a:rPr lang="en-US" dirty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programming </a:t>
            </a:r>
            <a:r>
              <a:rPr lang="en-US" dirty="0" smtClean="0"/>
              <a:t>(DP)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overlapping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Solve each sub-problem once store its answer in a table</a:t>
            </a:r>
          </a:p>
          <a:p>
            <a:pPr lvl="1"/>
            <a:r>
              <a:rPr lang="en-US" dirty="0" smtClean="0"/>
              <a:t>Thus avoid solving the same sub-problems multiple times</a:t>
            </a:r>
          </a:p>
          <a:p>
            <a:pPr lvl="1"/>
            <a:r>
              <a:rPr lang="en-US" dirty="0" smtClean="0"/>
              <a:t>Technique known as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Example: recursive Fibonacci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Dynamic Programming vs. Divide-and-Conquer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157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Fibonacci sequence holds the following integers:</a:t>
            </a:r>
          </a:p>
          <a:p>
            <a:pPr lvl="1"/>
            <a:r>
              <a:rPr lang="en-US" dirty="0" smtClean="0"/>
              <a:t>0, 1, 1, 2, 3, 5, 8, 13, 21, 34, 55, 89, 144, …</a:t>
            </a:r>
          </a:p>
          <a:p>
            <a:pPr lvl="1"/>
            <a:r>
              <a:rPr lang="en-US" dirty="0" smtClean="0"/>
              <a:t>The first two numbers are 0 and 1</a:t>
            </a:r>
          </a:p>
          <a:p>
            <a:pPr lvl="1"/>
            <a:r>
              <a:rPr lang="en-US" dirty="0" smtClean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Recursive mathematical formula:</a:t>
            </a:r>
          </a:p>
          <a:p>
            <a:pPr lvl="1"/>
            <a:r>
              <a:rPr lang="en-US" dirty="0"/>
              <a:t>F</a:t>
            </a:r>
            <a:r>
              <a:rPr lang="en-US" baseline="-10000" dirty="0"/>
              <a:t>0</a:t>
            </a:r>
            <a:r>
              <a:rPr lang="en-US" dirty="0"/>
              <a:t> = 0, F</a:t>
            </a:r>
            <a:r>
              <a:rPr lang="en-US" baseline="-10000" dirty="0"/>
              <a:t>1</a:t>
            </a:r>
            <a:r>
              <a:rPr lang="en-US" dirty="0"/>
              <a:t> = 1</a:t>
            </a:r>
          </a:p>
          <a:p>
            <a:pPr lvl="1"/>
            <a:r>
              <a:rPr lang="en-US" noProof="1" smtClean="0"/>
              <a:t>F</a:t>
            </a:r>
            <a:r>
              <a:rPr lang="en-US" baseline="-10000" noProof="1" smtClean="0"/>
              <a:t>n</a:t>
            </a:r>
            <a:r>
              <a:rPr lang="en-US" dirty="0" smtClean="0"/>
              <a:t> = F</a:t>
            </a:r>
            <a:r>
              <a:rPr lang="en-US" baseline="-10000" dirty="0" smtClean="0"/>
              <a:t>n-1</a:t>
            </a:r>
            <a:r>
              <a:rPr lang="en-US" dirty="0" smtClean="0"/>
              <a:t> + F</a:t>
            </a:r>
            <a:r>
              <a:rPr lang="en-US" baseline="-10000" dirty="0" smtClean="0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 Fibonacci</a:t>
            </a:r>
          </a:p>
          <a:p>
            <a:pPr lvl="1"/>
            <a:r>
              <a:rPr lang="en-US" dirty="0"/>
              <a:t>Fib(4)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Fib(3), Fib(2)</a:t>
            </a:r>
          </a:p>
          <a:p>
            <a:pPr lvl="1"/>
            <a:r>
              <a:rPr lang="en-US" dirty="0" smtClean="0"/>
              <a:t>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Fib(2), Fib(1)</a:t>
            </a:r>
            <a:endParaRPr lang="en-US" dirty="0"/>
          </a:p>
          <a:p>
            <a:pPr lvl="1"/>
            <a:r>
              <a:rPr lang="en-US" dirty="0" smtClean="0"/>
              <a:t>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Fib(1), Fib(0)</a:t>
            </a:r>
          </a:p>
          <a:p>
            <a:pPr lvl="1"/>
            <a:r>
              <a:rPr lang="en-US" dirty="0" smtClean="0"/>
              <a:t>Fib(1),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Fib(0)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r>
              <a:rPr lang="en-US" smtClean="0"/>
              <a:t>: Top-Down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  <a:stCxn id="17" idx="7"/>
            <a:endCxn id="16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/>
          <p:cNvCxnSpPr>
            <a:cxnSpLocks noChangeShapeType="1"/>
            <a:stCxn id="80" idx="0"/>
            <a:endCxn id="17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>
            <a:cxnSpLocks noChangeShapeType="1"/>
            <a:stCxn id="16" idx="5"/>
            <a:endCxn id="19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/>
          <p:cNvCxnSpPr>
            <a:cxnSpLocks noChangeShapeType="1"/>
            <a:stCxn id="22" idx="0"/>
            <a:endCxn id="19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Straight Connector 13"/>
          <p:cNvCxnSpPr>
            <a:cxnSpLocks noChangeShapeType="1"/>
            <a:stCxn id="17" idx="5"/>
            <a:endCxn id="23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/>
          <p:cNvCxnSpPr>
            <a:cxnSpLocks noChangeShapeType="1"/>
            <a:stCxn id="19" idx="5"/>
            <a:endCxn id="46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79" name="Straight Connector 78"/>
          <p:cNvCxnSpPr>
            <a:cxnSpLocks noChangeShapeType="1"/>
            <a:stCxn id="81" idx="0"/>
            <a:endCxn id="80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2" name="Straight Connector 81"/>
          <p:cNvCxnSpPr>
            <a:cxnSpLocks noChangeShapeType="1"/>
            <a:stCxn id="80" idx="5"/>
            <a:endCxn id="83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3" grpId="0" animBg="1"/>
      <p:bldP spid="46" grpId="0" animBg="1"/>
      <p:bldP spid="80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Example: Fibonacci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Fib(0)</a:t>
            </a:r>
          </a:p>
          <a:p>
            <a:pPr lvl="1"/>
            <a:r>
              <a:rPr lang="en-US" dirty="0" smtClean="0"/>
              <a:t>Fib(1)</a:t>
            </a:r>
          </a:p>
          <a:p>
            <a:pPr lvl="1"/>
            <a:r>
              <a:rPr lang="en-US" dirty="0"/>
              <a:t>Fib(0), Fib(1)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Fib(2)</a:t>
            </a:r>
          </a:p>
          <a:p>
            <a:pPr lvl="1"/>
            <a:r>
              <a:rPr lang="en-US" dirty="0"/>
              <a:t>Fib(1), 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</a:t>
            </a:r>
          </a:p>
          <a:p>
            <a:pPr lvl="1"/>
            <a:r>
              <a:rPr lang="en-US" dirty="0" smtClean="0"/>
              <a:t>Fib(2), 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Fib(4)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2196585" y="3388056"/>
            <a:ext cx="3342819" cy="1127441"/>
          </a:xfrm>
          <a:prstGeom prst="roundRect">
            <a:avLst>
              <a:gd name="adj" fmla="val 5473"/>
            </a:avLst>
          </a:prstGeom>
          <a:solidFill>
            <a:schemeClr val="accent1">
              <a:alpha val="40000"/>
            </a:schemeClr>
          </a:solidFill>
          <a:ln>
            <a:solidFill>
              <a:srgbClr val="B0761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Bottom-Up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5439"/>
              </p:ext>
            </p:extLst>
          </p:nvPr>
        </p:nvGraphicFramePr>
        <p:xfrm>
          <a:off x="2513502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67178"/>
              </p:ext>
            </p:extLst>
          </p:nvPr>
        </p:nvGraphicFramePr>
        <p:xfrm>
          <a:off x="307440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10386"/>
              </p:ext>
            </p:extLst>
          </p:nvPr>
        </p:nvGraphicFramePr>
        <p:xfrm>
          <a:off x="363755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59173"/>
              </p:ext>
            </p:extLst>
          </p:nvPr>
        </p:nvGraphicFramePr>
        <p:xfrm>
          <a:off x="4203731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84272"/>
              </p:ext>
            </p:extLst>
          </p:nvPr>
        </p:nvGraphicFramePr>
        <p:xfrm>
          <a:off x="4764680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758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5867" y="34697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274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9203" y="3465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828758" y="346608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cxnSp>
        <p:nvCxnSpPr>
          <p:cNvPr id="42" name="Straight Connector 41"/>
          <p:cNvCxnSpPr>
            <a:cxnSpLocks noChangeShapeType="1"/>
            <a:stCxn id="52" idx="7"/>
            <a:endCxn id="49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Straight Connector 42"/>
          <p:cNvCxnSpPr>
            <a:cxnSpLocks noChangeShapeType="1"/>
            <a:stCxn id="59" idx="0"/>
            <a:endCxn id="52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Straight Connector 43"/>
          <p:cNvCxnSpPr>
            <a:cxnSpLocks noChangeShapeType="1"/>
            <a:stCxn id="49" idx="5"/>
            <a:endCxn id="53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Connector 46"/>
          <p:cNvCxnSpPr>
            <a:cxnSpLocks noChangeShapeType="1"/>
            <a:stCxn id="54" idx="0"/>
            <a:endCxn id="53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52" idx="5"/>
            <a:endCxn id="55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3" idx="5"/>
            <a:endCxn id="57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8" name="Straight Connector 57"/>
          <p:cNvCxnSpPr>
            <a:cxnSpLocks noChangeShapeType="1"/>
            <a:stCxn id="60" idx="0"/>
            <a:endCxn id="59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1" name="Straight Connector 60"/>
          <p:cNvCxnSpPr>
            <a:cxnSpLocks noChangeShapeType="1"/>
            <a:stCxn id="59" idx="5"/>
            <a:endCxn id="62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7" grpId="0"/>
      <p:bldP spid="38" grpId="0"/>
      <p:bldP spid="39" grpId="0"/>
      <p:bldP spid="40" grpId="0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4267200"/>
            <a:ext cx="11125200" cy="820600"/>
          </a:xfrm>
        </p:spPr>
        <p:txBody>
          <a:bodyPr/>
          <a:lstStyle/>
          <a:p>
            <a:r>
              <a:rPr lang="en-US" smtClean="0"/>
              <a:t>Fibonacci Calculation</a:t>
            </a:r>
            <a:endParaRPr lang="en-US" noProof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122490"/>
            <a:ext cx="11125200" cy="1365365"/>
          </a:xfrm>
        </p:spPr>
        <p:txBody>
          <a:bodyPr/>
          <a:lstStyle/>
          <a:p>
            <a:r>
              <a:rPr lang="en-US" smtClean="0"/>
              <a:t>From "Divide-and-Conquer" to</a:t>
            </a:r>
            <a:br>
              <a:rPr lang="en-US" smtClean="0"/>
            </a:br>
            <a:r>
              <a:rPr lang="en-US" smtClean="0"/>
              <a:t>Dynamic Programming and </a:t>
            </a:r>
            <a:r>
              <a:rPr lang="en-US" noProof="1" smtClean="0"/>
              <a:t>Memoization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81098"/>
            <a:ext cx="3810000" cy="2857502"/>
          </a:xfrm>
          <a:prstGeom prst="roundRect">
            <a:avLst>
              <a:gd name="adj" fmla="val 9503"/>
            </a:avLst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47800"/>
            <a:ext cx="3600872" cy="23622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6" y="1447800"/>
            <a:ext cx="4167670" cy="279665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smtClean="0"/>
              <a:t>the n</a:t>
            </a:r>
            <a:r>
              <a:rPr lang="en-US" baseline="30000" dirty="0" smtClean="0"/>
              <a:t>th</a:t>
            </a:r>
            <a:r>
              <a:rPr lang="en-US" dirty="0" smtClean="0"/>
              <a:t> Fibonacci number using </a:t>
            </a:r>
            <a:r>
              <a:rPr lang="en-US" dirty="0" smtClean="0"/>
              <a:t>recursion directly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calculation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Divide-and-Conquer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2590800"/>
            <a:ext cx="10210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==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6" y="2735656"/>
            <a:ext cx="5375534" cy="35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Save each calculated value in a table for further use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This saves a lot of useless </a:t>
            </a:r>
            <a:r>
              <a:rPr lang="en-US" sz="3000" dirty="0" smtClean="0"/>
              <a:t>recursive calculations</a:t>
            </a:r>
            <a:r>
              <a:rPr lang="en-US" sz="3000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Also known 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calculation with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memoization</a:t>
            </a:r>
            <a:endParaRPr lang="en-US" sz="30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DP</a:t>
            </a:r>
            <a:r>
              <a:rPr lang="en-US" dirty="0"/>
              <a:t>: </a:t>
            </a:r>
            <a:r>
              <a:rPr lang="en-US" dirty="0" smtClean="0"/>
              <a:t>Top-Down (</a:t>
            </a:r>
            <a:r>
              <a:rPr lang="en-US" noProof="1" smtClean="0"/>
              <a:t>Memoization)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3096904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(memo[n] != 0) return 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0)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3258000"/>
            <a:ext cx="4651651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Fibonacci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order,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60412" y="1981200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decimal[] fib = new decimal[n+2];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fib[0]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fib[1]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i=2; i&lt;=n;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fib[i] = fib[i-1] + fib[i-2];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fib[n];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and DP: Bottom-Up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976013"/>
              </p:ext>
            </p:extLst>
          </p:nvPr>
        </p:nvGraphicFramePr>
        <p:xfrm>
          <a:off x="2132012" y="5715000"/>
          <a:ext cx="1309254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23322"/>
              </p:ext>
            </p:extLst>
          </p:nvPr>
        </p:nvGraphicFramePr>
        <p:xfrm>
          <a:off x="34369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00001"/>
              </p:ext>
            </p:extLst>
          </p:nvPr>
        </p:nvGraphicFramePr>
        <p:xfrm>
          <a:off x="40846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75594"/>
              </p:ext>
            </p:extLst>
          </p:nvPr>
        </p:nvGraphicFramePr>
        <p:xfrm>
          <a:off x="47418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7805"/>
              </p:ext>
            </p:extLst>
          </p:nvPr>
        </p:nvGraphicFramePr>
        <p:xfrm>
          <a:off x="53895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3515"/>
              </p:ext>
            </p:extLst>
          </p:nvPr>
        </p:nvGraphicFramePr>
        <p:xfrm>
          <a:off x="60467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85821"/>
              </p:ext>
            </p:extLst>
          </p:nvPr>
        </p:nvGraphicFramePr>
        <p:xfrm>
          <a:off x="670401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44768"/>
              </p:ext>
            </p:extLst>
          </p:nvPr>
        </p:nvGraphicFramePr>
        <p:xfrm>
          <a:off x="7351713" y="5715000"/>
          <a:ext cx="1400175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0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i-1</a:t>
                      </a:r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+ 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i-2</a:t>
                      </a:r>
                      <a:endParaRPr lang="bg-BG" sz="1900" b="1" kern="1200" baseline="-25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87753"/>
              </p:ext>
            </p:extLst>
          </p:nvPr>
        </p:nvGraphicFramePr>
        <p:xfrm>
          <a:off x="9411711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baseline="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78460"/>
              </p:ext>
            </p:extLst>
          </p:nvPr>
        </p:nvGraphicFramePr>
        <p:xfrm>
          <a:off x="87518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57" y="2179782"/>
            <a:ext cx="4499252" cy="30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Recursive Fibonacci </a:t>
            </a:r>
            <a:r>
              <a:rPr lang="en-US" sz="3200" dirty="0" smtClean="0"/>
              <a:t>(divide-and-conquer, no </a:t>
            </a:r>
            <a:r>
              <a:rPr lang="en-US" sz="3200" noProof="1" smtClean="0"/>
              <a:t>memoization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dirty="0" smtClean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 smtClean="0"/>
              <a:t> dynamic programming (recursive with </a:t>
            </a:r>
            <a:r>
              <a:rPr lang="en-US" sz="3200" noProof="1" smtClean="0"/>
              <a:t>memorization)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dirty="0" smtClean="0"/>
              <a:t> dynamic programming (iterative)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we want to find the 36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Recursive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48 315 633 steps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Dynamic programming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36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5482392"/>
            <a:ext cx="11125200" cy="820600"/>
          </a:xfrm>
        </p:spPr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524001"/>
            <a:ext cx="3974692" cy="3466562"/>
          </a:xfrm>
          <a:prstGeom prst="roundRect">
            <a:avLst>
              <a:gd name="adj" fmla="val 26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64" y="1524000"/>
            <a:ext cx="3745748" cy="3466562"/>
          </a:xfrm>
          <a:prstGeom prst="roundRect">
            <a:avLst>
              <a:gd name="adj" fmla="val 2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sz="3600" dirty="0" smtClean="0"/>
              <a:t>Divide-and-Conquer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Dynamic Programming Concepts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Fibonacci Numbers and </a:t>
            </a:r>
            <a:r>
              <a:rPr lang="en-US" sz="3600" noProof="1" smtClean="0"/>
              <a:t>Memoization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Longest Increasing Subsequence (LIS)</a:t>
            </a:r>
            <a:endParaRPr lang="en-US" sz="3600" dirty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"Move Down / Right" </a:t>
            </a:r>
            <a:r>
              <a:rPr lang="en-US" sz="3600" dirty="0" smtClean="0"/>
              <a:t>Problem</a:t>
            </a:r>
            <a:endParaRPr lang="bg-BG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</a:t>
            </a:r>
            <a:r>
              <a:rPr lang="en-US" sz="3600" dirty="0"/>
              <a:t>"Subset Sum" Problem</a:t>
            </a:r>
            <a:endParaRPr lang="en-US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Longest Common Subsequence (LCS)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"Knapsack" Problem</a:t>
            </a:r>
            <a:endParaRPr lang="en-US" sz="36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81" y="1828800"/>
            <a:ext cx="3220731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</a:t>
            </a:r>
            <a:r>
              <a:rPr lang="en-US" dirty="0" smtClean="0"/>
              <a:t> (longest increasing subsequence) problem</a:t>
            </a:r>
          </a:p>
          <a:p>
            <a:pPr lvl="1"/>
            <a:r>
              <a:rPr lang="en-US" dirty="0" smtClean="0"/>
              <a:t>Goal: 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a given sequence</a:t>
            </a:r>
          </a:p>
          <a:p>
            <a:pPr lvl="1"/>
            <a:r>
              <a:rPr lang="en-US" dirty="0"/>
              <a:t>This subsequence is not necessarily contiguous, or </a:t>
            </a:r>
            <a:r>
              <a:rPr lang="en-US" dirty="0" smtClean="0"/>
              <a:t>unique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 {7,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8, </a:t>
            </a:r>
            <a:r>
              <a:rPr lang="en-US" dirty="0"/>
              <a:t>-</a:t>
            </a:r>
            <a:r>
              <a:rPr lang="en-US" dirty="0" smtClean="0"/>
              <a:t>1,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/>
              <a:t>,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 smtClean="0">
                <a:sym typeface="Wingdings" panose="05000000000000000000" pitchFamily="2" charset="2"/>
              </a:rPr>
              <a:t> {3, 5, 6, 7}</a:t>
            </a:r>
            <a:endParaRPr lang="en-US" dirty="0" smtClean="0"/>
          </a:p>
          <a:p>
            <a:r>
              <a:rPr lang="en-US" dirty="0" smtClean="0"/>
              <a:t>The LIS problem is solvable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 * log n)</a:t>
            </a:r>
            <a:r>
              <a:rPr lang="en-US" dirty="0"/>
              <a:t> time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Let's review a simple DP algorithm with complexity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seq[]</a:t>
            </a:r>
            <a:r>
              <a:rPr lang="en-US" dirty="0" smtClean="0"/>
              <a:t> </a:t>
            </a:r>
            <a:r>
              <a:rPr lang="en-GB" dirty="0" smtClean="0"/>
              <a:t>= {3</a:t>
            </a:r>
            <a:r>
              <a:rPr lang="en-GB" dirty="0"/>
              <a:t>, 14, 5, 12, 15, 7, 8, 9, 11, 10, </a:t>
            </a:r>
            <a:r>
              <a:rPr lang="en-GB" dirty="0" smtClean="0"/>
              <a:t>1}</a:t>
            </a:r>
          </a:p>
          <a:p>
            <a:r>
              <a:rPr lang="en-GB" dirty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GB" dirty="0" smtClean="0"/>
              <a:t> </a:t>
            </a:r>
            <a:r>
              <a:rPr lang="en-GB" dirty="0"/>
              <a:t>= length of the LIS ending at the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and a recursive formula: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max(len[i])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…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x-1</a:t>
            </a:r>
            <a:r>
              <a:rPr lang="en-US" noProof="1" smtClean="0"/>
              <a:t>], </a:t>
            </a: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seq[i]</a:t>
            </a:r>
            <a:r>
              <a:rPr lang="en-US" dirty="0" smtClean="0"/>
              <a:t> 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 – Solution with Dynamic 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36432"/>
              </p:ext>
            </p:extLst>
          </p:nvPr>
        </p:nvGraphicFramePr>
        <p:xfrm>
          <a:off x="455612" y="2667000"/>
          <a:ext cx="11284805" cy="1886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424"/>
                <a:gridCol w="473710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697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Bottom-up calculation the LIS length: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len[1]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len[2]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len[3]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LIS: Bottom-Up Calculation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7870"/>
              </p:ext>
            </p:extLst>
          </p:nvPr>
        </p:nvGraphicFramePr>
        <p:xfrm>
          <a:off x="6347133" y="1945944"/>
          <a:ext cx="419432" cy="438912"/>
        </p:xfrm>
        <a:graphic>
          <a:graphicData uri="http://schemas.openxmlformats.org/drawingml/2006/table">
            <a:tbl>
              <a:tblPr/>
              <a:tblGrid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33663"/>
              </p:ext>
            </p:extLst>
          </p:nvPr>
        </p:nvGraphicFramePr>
        <p:xfrm>
          <a:off x="6345415" y="2590800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10389"/>
              </p:ext>
            </p:extLst>
          </p:nvPr>
        </p:nvGraphicFramePr>
        <p:xfrm>
          <a:off x="6351103" y="3277930"/>
          <a:ext cx="1343509" cy="438912"/>
        </p:xfrm>
        <a:graphic>
          <a:graphicData uri="http://schemas.openxmlformats.org/drawingml/2006/table">
            <a:tbl>
              <a:tblPr/>
              <a:tblGrid>
                <a:gridCol w="447316"/>
                <a:gridCol w="447316"/>
                <a:gridCol w="44887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49001"/>
              </p:ext>
            </p:extLst>
          </p:nvPr>
        </p:nvGraphicFramePr>
        <p:xfrm>
          <a:off x="6351102" y="3936298"/>
          <a:ext cx="1800710" cy="438912"/>
        </p:xfrm>
        <a:graphic>
          <a:graphicData uri="http://schemas.openxmlformats.org/drawingml/2006/table">
            <a:tbl>
              <a:tblPr/>
              <a:tblGrid>
                <a:gridCol w="449785"/>
                <a:gridCol w="449785"/>
                <a:gridCol w="449785"/>
                <a:gridCol w="45135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06201"/>
              </p:ext>
            </p:extLst>
          </p:nvPr>
        </p:nvGraphicFramePr>
        <p:xfrm>
          <a:off x="6351101" y="5266534"/>
          <a:ext cx="3629511" cy="438912"/>
        </p:xfrm>
        <a:graphic>
          <a:graphicData uri="http://schemas.openxmlformats.org/drawingml/2006/table">
            <a:tbl>
              <a:tblPr/>
              <a:tblGrid>
                <a:gridCol w="453491"/>
                <a:gridCol w="453491"/>
                <a:gridCol w="453491"/>
                <a:gridCol w="453491"/>
                <a:gridCol w="453491"/>
                <a:gridCol w="453491"/>
                <a:gridCol w="453491"/>
                <a:gridCol w="45507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5"/>
          <p:cNvSpPr>
            <a:spLocks/>
          </p:cNvSpPr>
          <p:nvPr/>
        </p:nvSpPr>
        <p:spPr bwMode="auto">
          <a:xfrm rot="16200000">
            <a:off x="7786705" y="4348242"/>
            <a:ext cx="284162" cy="315115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589" y="6080772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len[x]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max(len[i])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2563" y="474841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x-1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for </a:t>
            </a:r>
            <a:r>
              <a:rPr lang="en-US" sz="2400" noProof="1"/>
              <a:t>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2197"/>
              </p:ext>
            </p:extLst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/>
                <a:gridCol w="791360"/>
                <a:gridCol w="857659"/>
                <a:gridCol w="743624"/>
                <a:gridCol w="857659"/>
                <a:gridCol w="857659"/>
                <a:gridCol w="743624"/>
                <a:gridCol w="743624"/>
                <a:gridCol w="743624"/>
                <a:gridCol w="857659"/>
                <a:gridCol w="857659"/>
                <a:gridCol w="807271"/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restore the LIS from the calculated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len[]</a:t>
            </a:r>
            <a:r>
              <a:rPr lang="en-US" dirty="0" smtClean="0"/>
              <a:t> values?</a:t>
            </a:r>
          </a:p>
          <a:p>
            <a:pPr lvl="1"/>
            <a:r>
              <a:rPr lang="en-US" dirty="0" smtClean="0"/>
              <a:t>We can keep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prev[x]</a:t>
            </a:r>
            <a:r>
              <a:rPr lang="en-US" dirty="0" smtClean="0"/>
              <a:t> to hold the predecessor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 – Restoring the Sequence</a:t>
            </a:r>
            <a:endParaRPr lang="bg-BG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039"/>
              </p:ext>
            </p:extLst>
          </p:nvPr>
        </p:nvGraphicFramePr>
        <p:xfrm>
          <a:off x="401020" y="3432519"/>
          <a:ext cx="11401944" cy="235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453073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prev[]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69797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Freeform 9"/>
          <p:cNvSpPr>
            <a:spLocks/>
          </p:cNvSpPr>
          <p:nvPr/>
        </p:nvSpPr>
        <p:spPr bwMode="auto">
          <a:xfrm>
            <a:off x="1813564" y="3048000"/>
            <a:ext cx="62324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799916" y="2895600"/>
            <a:ext cx="1322696" cy="475603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196540" y="3041279"/>
            <a:ext cx="688072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958540" y="3041279"/>
            <a:ext cx="98677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3136260" y="2698717"/>
            <a:ext cx="2763541" cy="672487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5973729" y="3034960"/>
            <a:ext cx="79442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6850659" y="3028847"/>
            <a:ext cx="92015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7864133" y="3028847"/>
            <a:ext cx="1278279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7864133" y="2698717"/>
            <a:ext cx="2649879" cy="660051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2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 smtClean="0"/>
              <a:t>with Previous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-1;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Restoring LIS Elements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  <a:endParaRPr lang="en-US" sz="2400" noProof="1" smtClean="0"/>
          </a:p>
          <a:p>
            <a:pPr>
              <a:spcAft>
                <a:spcPts val="0"/>
              </a:spcAft>
            </a:pPr>
            <a:r>
              <a:rPr lang="en-US" sz="2400" noProof="1" smtClean="0"/>
              <a:t>  var </a:t>
            </a:r>
            <a:r>
              <a:rPr lang="en-US" sz="2400" noProof="1"/>
              <a:t>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while </a:t>
            </a:r>
            <a:r>
              <a:rPr lang="en-US" sz="2400" noProof="1"/>
              <a:t>(lastIndex != </a:t>
            </a:r>
            <a:r>
              <a:rPr lang="en-US" sz="2400" noProof="1" smtClean="0"/>
              <a:t>-1)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  longestSeq.Add(sequence[lastIndex</a:t>
            </a:r>
            <a:r>
              <a:rPr lang="en-US" sz="2400" noProof="1"/>
              <a:t>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 smtClean="0"/>
              <a:t>  lastIndex </a:t>
            </a:r>
            <a:r>
              <a:rPr lang="en-US" sz="2400" noProof="1"/>
              <a:t>= prev[lastIndex];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longestSeq.Reverse</a:t>
            </a:r>
            <a:r>
              <a:rPr lang="en-US" sz="2400" noProof="1"/>
              <a:t>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</a:t>
            </a:r>
            <a:r>
              <a:rPr lang="en-US" sz="2400" noProof="1"/>
              <a:t>longestSeq.ToArray</a:t>
            </a:r>
            <a:r>
              <a:rPr lang="en-US" sz="2400" noProof="1" smtClean="0"/>
              <a:t>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029343"/>
            <a:ext cx="10363200" cy="1568497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Increasing</a:t>
            </a:r>
            <a:br>
              <a:rPr lang="en-US" dirty="0" smtClean="0"/>
            </a:br>
            <a:r>
              <a:rPr lang="en-US" dirty="0" smtClean="0"/>
              <a:t>Subsequence </a:t>
            </a:r>
            <a:r>
              <a:rPr lang="en-US" dirty="0"/>
              <a:t>(LIS)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70919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1026" name="Picture 2" descr="https://golammostaeen.files.wordpress.com/2012/10/lis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371600"/>
            <a:ext cx="7010398" cy="23134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1524000"/>
            <a:ext cx="5238750" cy="348615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0" y="2064558"/>
            <a:ext cx="2824153" cy="240503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7" y="2080481"/>
            <a:ext cx="2805455" cy="238911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9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Find the largest sum of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Starting from the top left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Ending at the bottom right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Going down or right at each step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Dynamic programming solution: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cell[row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max(sum[row-1,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col-1])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49424"/>
              </p:ext>
            </p:extLst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22401"/>
            <a:ext cx="5486400" cy="3657598"/>
          </a:xfrm>
          <a:prstGeom prst="roundRect">
            <a:avLst>
              <a:gd name="adj" fmla="val 24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</a:t>
            </a:r>
            <a:r>
              <a:rPr lang="en-US" dirty="0"/>
              <a:t>Down / </a:t>
            </a:r>
            <a:r>
              <a:rPr lang="en-US" dirty="0" smtClean="0"/>
              <a:t>Right: Calculation Process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92803"/>
              </p:ext>
            </p:extLst>
          </p:nvPr>
        </p:nvGraphicFramePr>
        <p:xfrm>
          <a:off x="1141412" y="2049279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6731"/>
              </p:ext>
            </p:extLst>
          </p:nvPr>
        </p:nvGraphicFramePr>
        <p:xfrm>
          <a:off x="6463288" y="2354079"/>
          <a:ext cx="427932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2"/>
                <a:gridCol w="611332"/>
                <a:gridCol w="611332"/>
                <a:gridCol w="611332"/>
                <a:gridCol w="611332"/>
                <a:gridCol w="611332"/>
                <a:gridCol w="61133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027612" y="3573279"/>
            <a:ext cx="747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5294"/>
              </p:ext>
            </p:extLst>
          </p:nvPr>
        </p:nvGraphicFramePr>
        <p:xfrm>
          <a:off x="6142864" y="2065201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9734836" y="228364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34836" y="273568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34836" y="3187731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734836" y="3638754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34836" y="4080932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4836" y="453297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34836" y="498501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63288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66289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9558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12559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2762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05763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41413" y="1365449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2864" y="1367135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12250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415134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4734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52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045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914112" y="5830127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435838" y="5377164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35838" y="493487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447062" y="448228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447062" y="401269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438262" y="355777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38262" y="310183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35838" y="264924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</a:t>
            </a:r>
            <a:r>
              <a:rPr lang="en-US" dirty="0" smtClean="0"/>
              <a:t>Right Sum" – Solution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10668000" cy="47085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95700"/>
            <a:ext cx="10363200" cy="820600"/>
          </a:xfrm>
        </p:spPr>
        <p:txBody>
          <a:bodyPr/>
          <a:lstStyle/>
          <a:p>
            <a:r>
              <a:rPr lang="en-US" dirty="0" smtClean="0"/>
              <a:t>The "Subset Sum" Problem</a:t>
            </a:r>
            <a:endParaRPr lang="bg-BG" dirty="0"/>
          </a:p>
        </p:txBody>
      </p:sp>
      <p:pic>
        <p:nvPicPr>
          <p:cNvPr id="102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3732212" y="838200"/>
            <a:ext cx="4724400" cy="4317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99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Subset sum problem</a:t>
            </a:r>
            <a:r>
              <a:rPr lang="en-US" dirty="0" smtClean="0"/>
              <a:t> (zero subset sum problem)</a:t>
            </a:r>
          </a:p>
          <a:p>
            <a:pPr lvl="1"/>
            <a:r>
              <a:rPr lang="en-US" dirty="0" smtClean="0"/>
              <a:t>Given a set of integers, find a non-empty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Given a set of integers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find a subset whose sum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 smtClean="0"/>
          </a:p>
          <a:p>
            <a:r>
              <a:rPr lang="en-US" dirty="0" smtClean="0"/>
              <a:t>Given a set of integers, find all possible sums</a:t>
            </a:r>
          </a:p>
          <a:p>
            <a:r>
              <a:rPr lang="en-US" dirty="0" smtClean="0"/>
              <a:t>Can you split given </a:t>
            </a:r>
            <a:r>
              <a:rPr lang="en-US" dirty="0" smtClean="0"/>
              <a:t>sum </a:t>
            </a:r>
            <a:r>
              <a:rPr lang="en-US" dirty="0" smtClean="0"/>
              <a:t>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8926340" y="3810000"/>
            <a:ext cx="2640072" cy="2412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Solving the subset sum problem: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 smtClean="0"/>
              <a:t> </a:t>
            </a:r>
            <a:r>
              <a:rPr lang="en-US" sz="2800" dirty="0" smtClean="0"/>
              <a:t>= { 3, 5, </a:t>
            </a:r>
            <a:r>
              <a:rPr lang="en-US" sz="2800" dirty="0" smtClean="0"/>
              <a:t>1</a:t>
            </a:r>
            <a:r>
              <a:rPr lang="en-US" sz="2800" dirty="0" smtClean="0"/>
              <a:t>, 4, 2 },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 smtClean="0"/>
              <a:t> </a:t>
            </a:r>
            <a:r>
              <a:rPr lang="en-US" sz="2800" dirty="0" smtClean="0"/>
              <a:t>= 6</a:t>
            </a:r>
          </a:p>
          <a:p>
            <a:r>
              <a:rPr lang="en-US" sz="3000" dirty="0" smtClean="0"/>
              <a:t>Start </a:t>
            </a:r>
            <a:r>
              <a:rPr lang="en-US" sz="3000" dirty="0" smtClean="0"/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 smtClean="0"/>
              <a:t> </a:t>
            </a:r>
            <a:r>
              <a:rPr lang="en-US" sz="3000" dirty="0" smtClean="0"/>
              <a:t>= { 0 }</a:t>
            </a:r>
          </a:p>
          <a:p>
            <a:r>
              <a:rPr lang="en-US" sz="3000" dirty="0" smtClean="0"/>
              <a:t>Step 1: obtain all possible sums </a:t>
            </a:r>
            <a:r>
              <a:rPr lang="en-US" sz="3000" dirty="0" smtClean="0"/>
              <a:t>ending at { </a:t>
            </a:r>
            <a:r>
              <a:rPr lang="en-US" sz="3000" dirty="0" smtClean="0"/>
              <a:t>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</a:t>
            </a:r>
            <a:r>
              <a:rPr lang="en-US" sz="2800" dirty="0" smtClean="0"/>
              <a:t>= { 0 } </a:t>
            </a:r>
            <a:r>
              <a:rPr lang="bg-BG" sz="2800" dirty="0" smtClean="0"/>
              <a:t>∪</a:t>
            </a:r>
            <a:r>
              <a:rPr lang="en-US" sz="2800" dirty="0" smtClean="0"/>
              <a:t> { 0+3 } = { 0, 3 }</a:t>
            </a:r>
          </a:p>
          <a:p>
            <a:r>
              <a:rPr lang="en-US" sz="3000" dirty="0" smtClean="0"/>
              <a:t>Step 2: obtain all possible sums </a:t>
            </a:r>
            <a:r>
              <a:rPr lang="en-US" sz="3000" dirty="0" smtClean="0"/>
              <a:t>ending at { 5 </a:t>
            </a:r>
            <a:r>
              <a:rPr lang="en-US" sz="3000" dirty="0" smtClean="0"/>
              <a:t>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</a:t>
            </a:r>
            <a:r>
              <a:rPr lang="en-US" sz="2800" dirty="0" smtClean="0"/>
              <a:t>= { 0, 3 } </a:t>
            </a:r>
            <a:r>
              <a:rPr lang="bg-BG" sz="2800" dirty="0" smtClean="0"/>
              <a:t>∪</a:t>
            </a:r>
            <a:r>
              <a:rPr lang="en-US" sz="2800" dirty="0" smtClean="0"/>
              <a:t> { 0+5, 3+5 } = { 0, 3, 5, 8 } </a:t>
            </a:r>
          </a:p>
          <a:p>
            <a:r>
              <a:rPr lang="en-US" sz="3000" dirty="0" smtClean="0"/>
              <a:t>Step 3: obtain all possible sums </a:t>
            </a:r>
            <a:r>
              <a:rPr lang="en-US" sz="3000" dirty="0" smtClean="0"/>
              <a:t>ending at { 1 </a:t>
            </a:r>
            <a:r>
              <a:rPr lang="en-US" sz="3000" dirty="0" smtClean="0"/>
              <a:t>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</a:t>
            </a:r>
            <a:r>
              <a:rPr lang="en-US" sz="2800" dirty="0" smtClean="0"/>
              <a:t>= { </a:t>
            </a:r>
            <a:r>
              <a:rPr lang="bg-BG" sz="2800" dirty="0" smtClean="0"/>
              <a:t>0, 3, 5, 8</a:t>
            </a:r>
            <a:r>
              <a:rPr lang="en-US" sz="2800" dirty="0" smtClean="0"/>
              <a:t> }</a:t>
            </a:r>
            <a:r>
              <a:rPr lang="bg-BG" sz="2800" dirty="0" smtClean="0"/>
              <a:t> ∪</a:t>
            </a:r>
            <a:r>
              <a:rPr lang="en-US" sz="2800" dirty="0" smtClean="0"/>
              <a:t> { </a:t>
            </a:r>
            <a:r>
              <a:rPr lang="en-US" sz="2800" dirty="0" smtClean="0"/>
              <a:t>0+1</a:t>
            </a:r>
            <a:r>
              <a:rPr lang="en-US" sz="2800" dirty="0" smtClean="0"/>
              <a:t>, </a:t>
            </a:r>
            <a:r>
              <a:rPr lang="en-US" sz="2800" dirty="0" smtClean="0"/>
              <a:t>3+1</a:t>
            </a:r>
            <a:r>
              <a:rPr lang="en-US" sz="2800" dirty="0" smtClean="0"/>
              <a:t>, </a:t>
            </a:r>
            <a:r>
              <a:rPr lang="en-US" sz="2800" dirty="0" smtClean="0"/>
              <a:t>5+1</a:t>
            </a:r>
            <a:r>
              <a:rPr lang="en-US" sz="2800" dirty="0" smtClean="0"/>
              <a:t>, </a:t>
            </a:r>
            <a:r>
              <a:rPr lang="en-US" sz="2800" dirty="0" smtClean="0"/>
              <a:t>8+1 </a:t>
            </a:r>
            <a:r>
              <a:rPr lang="en-US" sz="2800" dirty="0" smtClean="0"/>
              <a:t>} </a:t>
            </a:r>
            <a:r>
              <a:rPr lang="en-US" sz="2800" dirty="0" smtClean="0"/>
              <a:t>= {0</a:t>
            </a:r>
            <a:r>
              <a:rPr lang="en-US" sz="2800" dirty="0" smtClean="0"/>
              <a:t>, </a:t>
            </a:r>
            <a:r>
              <a:rPr lang="en-US" sz="2800" dirty="0" smtClean="0"/>
              <a:t>1, 3</a:t>
            </a:r>
            <a:r>
              <a:rPr lang="en-US" sz="2800" dirty="0" smtClean="0"/>
              <a:t>, 4, 5, </a:t>
            </a:r>
            <a:r>
              <a:rPr lang="en-US" sz="2800" dirty="0" smtClean="0"/>
              <a:t>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</a:t>
            </a:r>
            <a:r>
              <a:rPr lang="en-US" dirty="0" smtClean="0"/>
              <a:t>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9136"/>
              </p:ext>
            </p:extLst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17536"/>
              </p:ext>
            </p:extLst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34503"/>
              </p:ext>
            </p:extLst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71742"/>
              </p:ext>
            </p:extLst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22922"/>
              </p:ext>
            </p:extLst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01439"/>
              </p:ext>
            </p:extLst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90326"/>
              </p:ext>
            </p:extLst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71816"/>
              </p:ext>
            </p:extLst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</a:t>
            </a:r>
            <a:r>
              <a:rPr lang="en-US" dirty="0" smtClean="0"/>
              <a:t>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var </a:t>
            </a:r>
            <a:r>
              <a:rPr lang="bg-BG" sz="2400" noProof="1" smtClean="0"/>
              <a:t>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for </a:t>
            </a:r>
            <a:r>
              <a:rPr lang="bg-BG" sz="2400" noProof="1" smtClean="0"/>
              <a:t>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{</a:t>
            </a:r>
            <a:endParaRPr lang="bg-BG" sz="2400" noProof="1" smtClean="0"/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</a:t>
            </a:r>
            <a:r>
              <a:rPr lang="bg-BG" sz="2400" noProof="1" smtClean="0"/>
              <a:t>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</a:t>
            </a:r>
            <a:r>
              <a:rPr lang="bg-BG" sz="2400" noProof="1" smtClean="0"/>
              <a:t>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</a:t>
            </a: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  </a:t>
            </a:r>
            <a:r>
              <a:rPr lang="bg-BG" sz="2400" noProof="1" smtClean="0"/>
              <a:t>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  </a:t>
            </a:r>
            <a:r>
              <a:rPr lang="bg-BG" sz="2400" noProof="1" smtClean="0"/>
              <a:t>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</a:t>
            </a:r>
            <a:r>
              <a:rPr lang="bg-BG" sz="2400" noProof="1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  </a:t>
            </a:r>
            <a:r>
              <a:rPr lang="bg-BG" sz="2400" noProof="1" smtClean="0"/>
              <a:t>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}</a:t>
            </a:r>
            <a:endParaRPr lang="bg-BG" sz="24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</a:t>
            </a:r>
            <a:r>
              <a:rPr lang="bg-BG" sz="2400" noProof="1" smtClean="0"/>
              <a:t>return </a:t>
            </a:r>
            <a:r>
              <a:rPr lang="bg-BG" sz="2400" noProof="1" smtClean="0"/>
              <a:t>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/>
          <a:lstStyle/>
          <a:p>
            <a:r>
              <a:rPr lang="en-US" dirty="0" smtClean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 smtClean="0"/>
              <a:t>, how it is obtained</a:t>
            </a:r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</a:t>
            </a:r>
            <a:r>
              <a:rPr lang="en-US" dirty="0" smtClean="0"/>
              <a:t>instead of set: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sum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is obtained by adding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to some previously obtained subset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Sum: How to Recover the Subset?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7147"/>
              </p:ext>
            </p:extLst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4104"/>
              </p:ext>
            </p:extLst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7748"/>
              </p:ext>
            </p:extLst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9259"/>
              </p:ext>
            </p:extLst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8693"/>
              </p:ext>
            </p:extLst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5226"/>
              </p:ext>
            </p:extLst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2713"/>
              </p:ext>
            </p:extLst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7886"/>
              </p:ext>
            </p:extLst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dirty="0"/>
              <a:t>No </a:t>
            </a:r>
            <a:r>
              <a:rPr lang="en-US" dirty="0" smtClean="0"/>
              <a:t>Repeats + Subset Recovery)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static </a:t>
            </a:r>
            <a:r>
              <a:rPr lang="bg-BG" sz="2200" noProof="1" smtClean="0"/>
              <a:t>IDictionary&lt;int, int</a:t>
            </a:r>
            <a:r>
              <a:rPr lang="bg-BG" sz="2200" noProof="1" smtClean="0"/>
              <a:t>&gt; </a:t>
            </a:r>
            <a:r>
              <a:rPr lang="bg-BG" sz="2200" noProof="1" smtClean="0"/>
              <a:t>CalcPossibleSums(</a:t>
            </a:r>
            <a:endParaRPr lang="en-US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 smtClean="0"/>
              <a:t>    </a:t>
            </a:r>
            <a:r>
              <a:rPr lang="bg-BG" sz="2200" noProof="1" smtClean="0"/>
              <a:t>int[] nums, int targetSum)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</a:t>
            </a:r>
            <a:r>
              <a:rPr lang="bg-BG" sz="2200" noProof="1" smtClean="0"/>
              <a:t>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for (int i = 0; i &lt; nums.Length; </a:t>
            </a:r>
            <a:r>
              <a:rPr lang="bg-BG" sz="2200" noProof="1" smtClean="0"/>
              <a:t>i</a:t>
            </a:r>
            <a:r>
              <a:rPr lang="bg-BG" sz="2200" noProof="1" smtClean="0"/>
              <a:t>++)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  <a:endParaRPr lang="bg-BG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</a:t>
            </a:r>
            <a:r>
              <a:rPr lang="bg-BG" sz="2200" noProof="1" smtClean="0"/>
              <a:t>possibleSums.Keys</a:t>
            </a:r>
            <a:r>
              <a:rPr lang="bg-BG" sz="2200" noProof="1" smtClean="0"/>
              <a:t>)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}</a:t>
            </a:r>
            <a:endParaRPr lang="bg-BG" sz="2200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</a:t>
            </a:r>
            <a:r>
              <a:rPr lang="en-US" dirty="0" smtClean="0"/>
              <a:t>Sum (No Repeats): Subset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 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Divide-and-conquer programming technique divides the problem into disjoint sub-problems, solves them and combines the results</a:t>
            </a:r>
          </a:p>
          <a:p>
            <a:pPr lvl="1"/>
            <a:r>
              <a:rPr lang="en-US" sz="3000" dirty="0" smtClean="0"/>
              <a:t>Examples: </a:t>
            </a:r>
            <a:r>
              <a:rPr lang="en-US" sz="3000" noProof="1" smtClean="0"/>
              <a:t>MergeSort</a:t>
            </a:r>
            <a:r>
              <a:rPr lang="en-US" sz="3000" dirty="0" smtClean="0"/>
              <a:t>, </a:t>
            </a:r>
            <a:r>
              <a:rPr lang="en-US" sz="3000" noProof="1" smtClean="0"/>
              <a:t>QuickSort</a:t>
            </a:r>
            <a:r>
              <a:rPr lang="en-US" sz="3000" dirty="0" smtClean="0"/>
              <a:t>, Map-Reduce algorithms</a:t>
            </a:r>
          </a:p>
          <a:p>
            <a:r>
              <a:rPr lang="en-US" sz="3200" dirty="0" smtClean="0"/>
              <a:t>Steps in divide-and-conquer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sz="3000" dirty="0" smtClean="0"/>
              <a:t>: divide the problem into two or more disjoint </a:t>
            </a:r>
            <a:r>
              <a:rPr lang="en-US" sz="3000" noProof="1" smtClean="0"/>
              <a:t>sub-problems</a:t>
            </a:r>
          </a:p>
          <a:p>
            <a:pPr lvl="2"/>
            <a:r>
              <a:rPr lang="en-US" sz="2800" noProof="1" smtClean="0"/>
              <a:t>Sub-problems are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disjoint</a:t>
            </a:r>
            <a:r>
              <a:rPr lang="en-US" sz="2800" noProof="1" smtClean="0"/>
              <a:t> (not intersecting)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Conquer</a:t>
            </a:r>
            <a:r>
              <a:rPr lang="en-US" sz="3000" dirty="0" smtClean="0"/>
              <a:t>: conquer recursively to solve the </a:t>
            </a:r>
            <a:r>
              <a:rPr lang="en-US" sz="3000" noProof="1" smtClean="0"/>
              <a:t>subproblems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sz="3000" dirty="0" smtClean="0"/>
              <a:t>: take the solutions to the </a:t>
            </a:r>
            <a:r>
              <a:rPr lang="en-US" sz="3000" noProof="1" smtClean="0"/>
              <a:t>subproblems</a:t>
            </a:r>
            <a:r>
              <a:rPr lang="en-US" sz="3000" dirty="0" smtClean="0"/>
              <a:t> and "merge" these solutions into a solution for the original problem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subset sum </a:t>
            </a:r>
            <a:r>
              <a:rPr lang="en-US" sz="3200" dirty="0" smtClean="0"/>
              <a:t>problem (</a:t>
            </a:r>
            <a:r>
              <a:rPr lang="en-US" sz="3200" dirty="0" smtClean="0">
                <a:hlinkClick r:id="rId2"/>
              </a:rPr>
              <a:t>BFS-based algorithm</a:t>
            </a:r>
            <a:r>
              <a:rPr lang="en-US" sz="3200" dirty="0" smtClean="0"/>
              <a:t>):</a:t>
            </a:r>
            <a:endParaRPr lang="en-US" sz="3200" dirty="0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 smtClean="0"/>
              <a:t> </a:t>
            </a:r>
            <a:r>
              <a:rPr lang="en-US" sz="3000" dirty="0" smtClean="0"/>
              <a:t>= { 3, 5, </a:t>
            </a:r>
            <a:r>
              <a:rPr lang="en-US" sz="3000" dirty="0" smtClean="0"/>
              <a:t>2 },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 smtClean="0"/>
              <a:t> </a:t>
            </a:r>
            <a:r>
              <a:rPr lang="en-US" sz="3000" dirty="0" smtClean="0"/>
              <a:t>= </a:t>
            </a:r>
            <a:r>
              <a:rPr lang="en-US" sz="3000" dirty="0" smtClean="0"/>
              <a:t>6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</a:t>
            </a:r>
            <a:r>
              <a:rPr lang="en-US" dirty="0" smtClean="0"/>
              <a:t>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2608"/>
              </p:ext>
            </p:extLst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111"/>
              </p:ext>
            </p:extLst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239"/>
              </p:ext>
            </p:extLst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6148"/>
              </p:ext>
            </p:extLst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5351"/>
              </p:ext>
            </p:extLst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 smtClean="0"/>
                        <a:t>∪</a:t>
                      </a:r>
                      <a:r>
                        <a:rPr lang="en-US" sz="2800" dirty="0" smtClean="0"/>
                        <a:t>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427"/>
              </p:ext>
            </p:extLst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1919"/>
              </p:ext>
            </p:extLst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 smtClean="0"/>
                        <a:t>∪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</a:t>
            </a:r>
            <a:r>
              <a:rPr lang="en-US" sz="2600" dirty="0" smtClean="0"/>
              <a:t>};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 smtClean="0"/>
              <a:t>Append </a:t>
            </a:r>
            <a:r>
              <a:rPr lang="en-US" sz="2600" dirty="0"/>
              <a:t>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 smtClean="0"/>
              <a:t>}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755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smtClean="0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(With Repeats):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 smtClean="0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19710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Another solution to the "subset sums" problem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/>
              <a:t> if the </a:t>
            </a:r>
            <a:r>
              <a:rPr lang="en-US" noProof="1"/>
              <a:t>sum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 smtClean="0"/>
              <a:t> can</a:t>
            </a:r>
            <a:br>
              <a:rPr lang="en-US" noProof="1" smtClean="0"/>
            </a:br>
            <a:r>
              <a:rPr lang="en-US" noProof="1" smtClean="0"/>
              <a:t>be </a:t>
            </a:r>
            <a:r>
              <a:rPr lang="en-US" noProof="1"/>
              <a:t>obtained by summing a subset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nums[0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The following formulas are valid:</a:t>
            </a: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when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/>
              <a:t> or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Sums (No Repeat, Recursive)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9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50712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Matrix)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8212" y="1021492"/>
            <a:ext cx="7810500" cy="3245708"/>
            <a:chOff x="2208212" y="869092"/>
            <a:chExt cx="7810500" cy="32457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12" y="869092"/>
              <a:ext cx="4876800" cy="3245708"/>
            </a:xfrm>
            <a:prstGeom prst="roundRect">
              <a:avLst>
                <a:gd name="adj" fmla="val 101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perspectiveHeroicExtremeRightFacing">
                <a:rot lat="21152111" lon="20069804" rev="256824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012" y="1647825"/>
              <a:ext cx="5219700" cy="1247775"/>
            </a:xfrm>
            <a:prstGeom prst="rect">
              <a:avLst/>
            </a:prstGeom>
            <a:scene3d>
              <a:camera prst="perspectiveHeroicExtremeLeftFacing">
                <a:rot lat="425553" lon="1161736" rev="2130485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039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 smtClean="0"/>
              <a:t>A Recursive DP </a:t>
            </a:r>
            <a:r>
              <a:rPr lang="en-US" dirty="0" smtClean="0"/>
              <a:t>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(LCS</a:t>
            </a:r>
            <a:r>
              <a:rPr lang="en-US" dirty="0" smtClean="0"/>
              <a:t>) problem:</a:t>
            </a:r>
          </a:p>
          <a:p>
            <a:pPr lvl="1"/>
            <a:r>
              <a:rPr lang="en-US" dirty="0" smtClean="0"/>
              <a:t>Given </a:t>
            </a:r>
            <a:r>
              <a:rPr lang="en-US" dirty="0" smtClean="0"/>
              <a:t>two sequences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x[1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m]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y[1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lvl="1"/>
            <a:r>
              <a:rPr lang="en-US" dirty="0" smtClean="0"/>
              <a:t>Find </a:t>
            </a:r>
            <a:r>
              <a:rPr lang="en-US" dirty="0" smtClean="0"/>
              <a:t>a longest common subsequence (LCS) to them </a:t>
            </a:r>
            <a:r>
              <a:rPr lang="en-US" dirty="0" smtClean="0"/>
              <a:t>both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x </a:t>
            </a:r>
            <a:r>
              <a:rPr lang="en-US" dirty="0" smtClean="0"/>
              <a:t>= "A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B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y </a:t>
            </a:r>
            <a:r>
              <a:rPr lang="en-US" dirty="0" smtClean="0"/>
              <a:t>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LCS =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Common </a:t>
            </a:r>
            <a:r>
              <a:rPr lang="en-US" dirty="0" smtClean="0"/>
              <a:t>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</a:t>
            </a:r>
            <a:r>
              <a:rPr lang="en-US" baseline="-10000" dirty="0" smtClean="0"/>
              <a:t>1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1</a:t>
            </a:r>
            <a:r>
              <a:rPr lang="en-US" dirty="0" smtClean="0"/>
              <a:t> = the right-most </a:t>
            </a:r>
            <a:r>
              <a:rPr lang="en-US" dirty="0" smtClean="0"/>
              <a:t>character of S</a:t>
            </a:r>
            <a:r>
              <a:rPr lang="en-US" baseline="-10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baseline="-10000" dirty="0"/>
              <a:t>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2</a:t>
            </a:r>
            <a:r>
              <a:rPr lang="en-US" dirty="0" smtClean="0"/>
              <a:t> = the right-most character of 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/>
              <a:t> (</a:t>
            </a:r>
            <a:r>
              <a:rPr lang="en-US" dirty="0" smtClean="0"/>
              <a:t>C</a:t>
            </a:r>
            <a:r>
              <a:rPr lang="en-US" baseline="-10000" dirty="0" smtClean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1</a:t>
            </a:r>
            <a:r>
              <a:rPr lang="en-US" dirty="0" smtClean="0"/>
              <a:t>' = S</a:t>
            </a:r>
            <a:r>
              <a:rPr lang="en-US" baseline="-10000" dirty="0" smtClean="0"/>
              <a:t>1</a:t>
            </a:r>
            <a:r>
              <a:rPr lang="en-US" dirty="0" smtClean="0"/>
              <a:t> with C</a:t>
            </a:r>
            <a:r>
              <a:rPr lang="en-US" baseline="-10000" dirty="0" smtClean="0"/>
              <a:t>1</a:t>
            </a:r>
            <a:r>
              <a:rPr lang="en-US" dirty="0" smtClean="0"/>
              <a:t> "chopped-off</a:t>
            </a:r>
            <a:r>
              <a:rPr lang="en-US" dirty="0"/>
              <a:t>" </a:t>
            </a:r>
            <a:r>
              <a:rPr lang="en-US" dirty="0" smtClean="0"/>
              <a:t>(S</a:t>
            </a:r>
            <a:r>
              <a:rPr lang="en-US" baseline="-10000" dirty="0" smtClean="0"/>
              <a:t>1</a:t>
            </a:r>
            <a:r>
              <a:rPr lang="en-US" dirty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2</a:t>
            </a:r>
            <a:r>
              <a:rPr lang="en-US" dirty="0" smtClean="0"/>
              <a:t>' = S</a:t>
            </a:r>
            <a:r>
              <a:rPr lang="en-US" baseline="-10000" dirty="0" smtClean="0"/>
              <a:t>2</a:t>
            </a:r>
            <a:r>
              <a:rPr lang="en-US" dirty="0" smtClean="0"/>
              <a:t> with C</a:t>
            </a:r>
            <a:r>
              <a:rPr lang="en-US" baseline="-10000" dirty="0" smtClean="0"/>
              <a:t>2</a:t>
            </a:r>
            <a:r>
              <a:rPr lang="en-US" dirty="0" smtClean="0"/>
              <a:t> "chopped-off</a:t>
            </a:r>
            <a:r>
              <a:rPr lang="en-US" dirty="0"/>
              <a:t>" (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 smtClean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There are three recursive sub-problems: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1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2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')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3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</a:t>
            </a:r>
            <a:r>
              <a:rPr lang="en-US" dirty="0" smtClean="0"/>
              <a:t>S</a:t>
            </a:r>
            <a:r>
              <a:rPr lang="en-US" baseline="-10000" dirty="0"/>
              <a:t>2</a:t>
            </a:r>
            <a:r>
              <a:rPr lang="en-US" dirty="0" smtClean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 smtClean="0"/>
              <a:t> is the longest common subsequence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 smtClean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</a:t>
            </a:r>
            <a:r>
              <a:rPr lang="en-US" dirty="0" smtClean="0"/>
              <a:t>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366836" y="3200400"/>
            <a:ext cx="9451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 smtClean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MergeSort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sub-problems are independent, all different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Example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421" y="2057400"/>
            <a:ext cx="67368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MergeSort(int[] arr, int left, int right)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(right &gt; left)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(right + left)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left, mid);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Merge(arr, left,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808910" y="2514600"/>
            <a:ext cx="3848102" cy="2286000"/>
            <a:chOff x="4029075" y="4648200"/>
            <a:chExt cx="4048125" cy="1885950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4648200"/>
              <a:ext cx="40290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29075" y="5181600"/>
              <a:ext cx="1828800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48400" y="5181600"/>
              <a:ext cx="18192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292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386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29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5295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292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484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722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390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628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24" name="Straight Arrow Connector 23"/>
            <p:cNvCxnSpPr>
              <a:stCxn id="15" idx="0"/>
            </p:cNvCxnSpPr>
            <p:nvPr/>
          </p:nvCxnSpPr>
          <p:spPr>
            <a:xfrm flipV="1">
              <a:off x="4186238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0"/>
            </p:cNvCxnSpPr>
            <p:nvPr/>
          </p:nvCxnSpPr>
          <p:spPr>
            <a:xfrm flipH="1" flipV="1">
              <a:off x="4552950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</p:cNvCxnSpPr>
            <p:nvPr/>
          </p:nvCxnSpPr>
          <p:spPr>
            <a:xfrm flipV="1">
              <a:off x="51863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flipH="1" flipV="1">
              <a:off x="55530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562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961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7628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722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</p:cNvCxnSpPr>
            <p:nvPr/>
          </p:nvCxnSpPr>
          <p:spPr>
            <a:xfrm flipV="1">
              <a:off x="4452938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0"/>
            </p:cNvCxnSpPr>
            <p:nvPr/>
          </p:nvCxnSpPr>
          <p:spPr>
            <a:xfrm flipH="1" flipV="1">
              <a:off x="5105400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77025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29487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</p:cNvCxnSpPr>
            <p:nvPr/>
          </p:nvCxnSpPr>
          <p:spPr>
            <a:xfrm flipV="1">
              <a:off x="4943475" y="4953000"/>
              <a:ext cx="7667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0"/>
            </p:cNvCxnSpPr>
            <p:nvPr/>
          </p:nvCxnSpPr>
          <p:spPr>
            <a:xfrm flipH="1" flipV="1">
              <a:off x="6405562" y="4953000"/>
              <a:ext cx="752476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8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NOT_CALCULATED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Math.Max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lcsFirstMinusOne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secondStr[y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/>
              <a:t>the LCS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PrintLCS(int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x, 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string.Join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("",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lcsLetters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</a:t>
            </a:r>
            <a:r>
              <a:rPr lang="en-US" dirty="0" smtClean="0"/>
              <a:t>LCS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pic>
        <p:nvPicPr>
          <p:cNvPr id="1026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392" y="1524000"/>
            <a:ext cx="4100642" cy="355320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 smtClean="0"/>
              <a:t>We have a knapsack of given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 smtClean="0"/>
              <a:t> (maximum weight)</a:t>
            </a:r>
          </a:p>
          <a:p>
            <a:pPr lvl="1"/>
            <a:r>
              <a:rPr lang="en-US" noProof="1" smtClean="0"/>
              <a:t>We want to take maximal priced items</a:t>
            </a:r>
            <a:br>
              <a:rPr lang="en-US" noProof="1" smtClean="0"/>
            </a:br>
            <a:r>
              <a:rPr lang="en-US" noProof="1" smtClean="0"/>
              <a:t>within the knapsack capacity</a:t>
            </a:r>
          </a:p>
          <a:p>
            <a:r>
              <a:rPr lang="en-US" noProof="1" smtClean="0"/>
              <a:t>Take a subset of the items, so that: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 smtClean="0"/>
              <a:t>≤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  <p:pic>
        <p:nvPicPr>
          <p:cNvPr id="5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573356"/>
            <a:ext cx="3200400" cy="277314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smtClean="0"/>
              <a:t>Problem – Example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95312"/>
              </p:ext>
            </p:extLst>
          </p:nvPr>
        </p:nvGraphicFramePr>
        <p:xfrm>
          <a:off x="1089406" y="2057400"/>
          <a:ext cx="256660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291243" y="2514600"/>
            <a:ext cx="2133600" cy="2743200"/>
            <a:chOff x="4341812" y="2514600"/>
            <a:chExt cx="2743200" cy="3276600"/>
          </a:xfrm>
        </p:grpSpPr>
        <p:pic>
          <p:nvPicPr>
            <p:cNvPr id="1026" name="Picture 2" descr="http://icons.iconarchive.com/icons/icons8/ios7/512/Military-Rucksack-icon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2" y="2514600"/>
              <a:ext cx="274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71231" y="4468504"/>
              <a:ext cx="1539982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15 kg</a:t>
              </a:r>
              <a:endParaRPr lang="en-US" sz="36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89406" y="1447800"/>
            <a:ext cx="256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items: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29643" y="4150427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000135"/>
              </p:ext>
            </p:extLst>
          </p:nvPr>
        </p:nvGraphicFramePr>
        <p:xfrm>
          <a:off x="8099806" y="2999096"/>
          <a:ext cx="25666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99806" y="2389496"/>
            <a:ext cx="256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Items taken: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14" y="1312501"/>
            <a:ext cx="3589798" cy="311056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Control theory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Computer science: </a:t>
            </a:r>
          </a:p>
          <a:p>
            <a:pPr lvl="2"/>
            <a:r>
              <a:rPr lang="en-US" dirty="0" smtClean="0"/>
              <a:t>Theory</a:t>
            </a:r>
          </a:p>
          <a:p>
            <a:pPr lvl="2"/>
            <a:r>
              <a:rPr lang="en-US" dirty="0" smtClean="0"/>
              <a:t>Graphics</a:t>
            </a:r>
          </a:p>
          <a:p>
            <a:pPr lvl="2"/>
            <a:r>
              <a:rPr lang="en-US" dirty="0" smtClean="0"/>
              <a:t>AI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Applications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676401"/>
            <a:ext cx="3276600" cy="328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Knapsack Problem</a:t>
            </a:r>
          </a:p>
          <a:p>
            <a:r>
              <a:rPr lang="en-US" dirty="0" smtClean="0"/>
              <a:t>Unix diff for comparing two files</a:t>
            </a:r>
          </a:p>
          <a:p>
            <a:r>
              <a:rPr lang="en-US" dirty="0" smtClean="0"/>
              <a:t>Bellman–Ford algorithm for finding the shortest distance in a graph</a:t>
            </a:r>
          </a:p>
          <a:p>
            <a:r>
              <a:rPr lang="en-US" dirty="0" smtClean="0"/>
              <a:t>Floyd's All-Pairs shortest path algorithm</a:t>
            </a:r>
          </a:p>
          <a:p>
            <a:r>
              <a:rPr lang="en-US" dirty="0" smtClean="0"/>
              <a:t>Cocke-Kasami-Younger for parsing context free grammars</a:t>
            </a:r>
          </a:p>
          <a:p>
            <a:r>
              <a:rPr lang="en-US" dirty="0" smtClean="0">
                <a:hlinkClick r:id="rId2"/>
              </a:rPr>
              <a:t>en.wikipedia.org/wiki/Dynamic_programming#Algorithms_that_use_dynamic_programming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Famous Dynamic Programming Algorithms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32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Divide-and-conquer method for algorithm design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Dynamic programming is a way of improving on inefficient divide-and-conquer algorithms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Dynamic programming is applicable when the sub-problems are dependent, that is, when sub-problems share </a:t>
            </a:r>
            <a:r>
              <a:rPr lang="en-US" sz="3600" dirty="0" smtClean="0"/>
              <a:t>sub-sub-problems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Recurrent functions can be solved efficiently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Longest increasing subsequence and Longest common subsequence problems can be solved efficiently using dynamic programming approach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</a:t>
            </a:r>
          </a:p>
          <a:p>
            <a:pPr lvl="1"/>
            <a:r>
              <a:rPr lang="en-US" dirty="0" smtClean="0"/>
              <a:t>Closest pair in 2D geometry</a:t>
            </a:r>
          </a:p>
          <a:p>
            <a:r>
              <a:rPr lang="en-US" noProof="1" smtClean="0"/>
              <a:t>QuickSort</a:t>
            </a:r>
          </a:p>
          <a:p>
            <a:r>
              <a:rPr lang="en-US" dirty="0" smtClean="0"/>
              <a:t>Merging sorted arrays</a:t>
            </a:r>
          </a:p>
          <a:p>
            <a:pPr lvl="1"/>
            <a:r>
              <a:rPr lang="en-US" noProof="1" smtClean="0"/>
              <a:t>MergeSort</a:t>
            </a:r>
          </a:p>
          <a:p>
            <a:r>
              <a:rPr lang="en-US" dirty="0" smtClean="0"/>
              <a:t>Finding majorant</a:t>
            </a:r>
          </a:p>
          <a:p>
            <a:r>
              <a:rPr lang="en-US" dirty="0" smtClean="0"/>
              <a:t>Tower of Hanoi</a:t>
            </a:r>
          </a:p>
          <a:p>
            <a:r>
              <a:rPr lang="en-US" dirty="0" smtClean="0"/>
              <a:t>Fast matrix multiplication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Algorithms</a:t>
            </a:r>
            <a:endParaRPr lang="bg-BG" dirty="0"/>
          </a:p>
        </p:txBody>
      </p:sp>
      <p:pic>
        <p:nvPicPr>
          <p:cNvPr id="1027" name="Picture 3" descr="C:\Users\nkostov\Desktop\cis68032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09" y="1650803"/>
            <a:ext cx="2059403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4084678"/>
            <a:ext cx="4915570" cy="216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nkostov\Desktop\500px-Closest_pair_of_point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783" y="1650802"/>
            <a:ext cx="2278098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(slides, examples, labs, videos, homework, etc.)</a:t>
            </a:r>
            <a:br>
              <a:rPr lang="en-US" dirty="0" smtClean="0"/>
            </a:br>
            <a:r>
              <a:rPr lang="en-US" dirty="0" smtClean="0"/>
              <a:t>is licensed under the "</a:t>
            </a:r>
            <a:r>
              <a:rPr lang="en-US" dirty="0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4.0 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7457"/>
            <a:ext cx="10363200" cy="820600"/>
          </a:xfrm>
        </p:spPr>
        <p:txBody>
          <a:bodyPr/>
          <a:lstStyle/>
          <a:p>
            <a:r>
              <a:rPr lang="en-US" dirty="0" smtClean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093689"/>
            <a:ext cx="2980734" cy="2236170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448" y="2137489"/>
            <a:ext cx="2557764" cy="2192370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836" b="1"/>
          <a:stretch/>
        </p:blipFill>
        <p:spPr>
          <a:xfrm>
            <a:off x="4243200" y="1752600"/>
            <a:ext cx="4127783" cy="2577259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works?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problems by breaking them into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partial solutions of the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smaller problem to solve the bigger problem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design a DP algorithm: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substructure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(problem solved by sub-problems)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Recursively define the value of an optimal solution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the value bottom-up or top-down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an optimal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(if needed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 smtClean="0"/>
              <a:t>Break the original problem to smaller sub-problems</a:t>
            </a:r>
          </a:p>
          <a:p>
            <a:pPr lvl="2"/>
            <a:r>
              <a:rPr lang="en-US" dirty="0" smtClean="0"/>
              <a:t>That have the same structure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of the problems </a:t>
            </a:r>
          </a:p>
          <a:p>
            <a:pPr lvl="1"/>
            <a:r>
              <a:rPr lang="en-US" dirty="0" smtClean="0"/>
              <a:t>The optimal solution to the problem contains within optimal solutions to its sub-problems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Overlapping sub-problems </a:t>
            </a:r>
          </a:p>
          <a:p>
            <a:pPr lvl="1"/>
            <a:r>
              <a:rPr lang="en-US" dirty="0" smtClean="0"/>
              <a:t>Solution to the same sub-problem could be needed multiple times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3970</Words>
  <Application>Microsoft Office PowerPoint</Application>
  <PresentationFormat>Custom</PresentationFormat>
  <Paragraphs>1033</Paragraphs>
  <Slides>62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Divide-and-Conquer</vt:lpstr>
      <vt:lpstr>Divide-and-Conquer</vt:lpstr>
      <vt:lpstr>Divide-and-Conquer Example</vt:lpstr>
      <vt:lpstr>Divide-and-Conquer Algorithms</vt:lpstr>
      <vt:lpstr>Dynamic Programming</vt:lpstr>
      <vt:lpstr>Dynamic Programming</vt:lpstr>
      <vt:lpstr>Characteristics of DP</vt:lpstr>
      <vt:lpstr>Dynamic Programming vs. Divide-and-Conquer</vt:lpstr>
      <vt:lpstr>Example: Fibonacci Sequence</vt:lpstr>
      <vt:lpstr>Dynamic Programming: Top-Down</vt:lpstr>
      <vt:lpstr>Dynamic Programming: Bottom-Up</vt:lpstr>
      <vt:lpstr>Fibonacci Calculation</vt:lpstr>
      <vt:lpstr>Fibonacci and Divide-and-Conquer</vt:lpstr>
      <vt:lpstr>Fibonacci and DP: Top-Down (Memoization)</vt:lpstr>
      <vt:lpstr>Fibonacci and DP: Bottom-Up</vt:lpstr>
      <vt:lpstr>Compare Fibonacci Solutions</vt:lpstr>
      <vt:lpstr>Longest Increasing Subsequence (LIS)</vt:lpstr>
      <vt:lpstr>Longest Increasing Subsequence (LIS)</vt:lpstr>
      <vt:lpstr>LIS – Solution with Dynamic Programming</vt:lpstr>
      <vt:lpstr>LIS: Bottom-Up Calculation</vt:lpstr>
      <vt:lpstr>Calculating LIS – Source Code</vt:lpstr>
      <vt:lpstr>LIS – Restoring the Sequence</vt:lpstr>
      <vt:lpstr>Calculating LIS with Previous – Source Code</vt:lpstr>
      <vt:lpstr>Restoring LIS Elements – Source Code</vt:lpstr>
      <vt:lpstr>Longest Increasing Subsequence (LIS)</vt:lpstr>
      <vt:lpstr>"Move Down / Right Sum" Problem</vt:lpstr>
      <vt:lpstr>"Move Down / Right Sum" Problem</vt:lpstr>
      <vt:lpstr>Move Down / Right: Calculation Process</vt:lpstr>
      <vt:lpstr>"Move Down / Right Sum" – Solution</vt:lpstr>
      <vt:lpstr>The "Subset Sum" Problem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Subset Sums (No Repeat, Recursive)</vt:lpstr>
      <vt:lpstr>Subset Sum (With Matrix)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The "Knapsack" Problem</vt:lpstr>
      <vt:lpstr>The "Knapsack" Problem</vt:lpstr>
      <vt:lpstr>The "Knapsack" Problem – Example</vt:lpstr>
      <vt:lpstr>The "Knapsack" Problem</vt:lpstr>
      <vt:lpstr>Dynamic Programming Applications</vt:lpstr>
      <vt:lpstr>Some Famous Dynamic Programming Algorithms</vt:lpstr>
      <vt:lpstr>Summary</vt:lpstr>
      <vt:lpstr>Dynamic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2015-10-08T14:54:12Z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